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14747064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15E5B8-3603-EACB-657D-D28D85E63421}" name="Claire Tranah" initials="CT" userId="S::ctranah@tmforum.org::a98913d9-e48d-4337-ba3e-57543c1a0c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99"/>
  </p:normalViewPr>
  <p:slideViewPr>
    <p:cSldViewPr snapToGrid="0">
      <p:cViewPr varScale="1">
        <p:scale>
          <a:sx n="115" d="100"/>
          <a:sy n="115" d="100"/>
        </p:scale>
        <p:origin x="7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F980B-2D1B-1542-89E1-F500B022C52C}" type="datetimeFigureOut">
              <a:rPr lang="en-GB" smtClean="0"/>
              <a:t>01/04/2024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E9606-638F-844C-A79C-726C83861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26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sv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svg"/><Relationship Id="rId7" Type="http://schemas.openxmlformats.org/officeDocument/2006/relationships/image" Target="../media/image3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sv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CCA4C7E-1579-3AF1-03E5-5E513C77C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70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469D6-9141-CEBD-C245-7A313AF5CD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29045" y="1921315"/>
            <a:ext cx="6064471" cy="23876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2400D-3F7B-8F65-CE85-5809B04B7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9045" y="4564063"/>
            <a:ext cx="6064471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Gill Sans MT" panose="020B050202010402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6CD527D-A59D-6C65-B94B-4DBDDA6C78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177" y="429555"/>
            <a:ext cx="2146306" cy="185118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C592406-AEB7-7E56-8E56-44A4B3B911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8289" y="2996853"/>
            <a:ext cx="2770790" cy="10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7488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lding Slide_4">
    <p:bg>
      <p:bgPr>
        <a:gradFill>
          <a:gsLst>
            <a:gs pos="17000">
              <a:schemeClr val="accent1"/>
            </a:gs>
            <a:gs pos="100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88D6D1A-FE5C-2AB1-564A-708BD13F3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704498" cy="6858000"/>
          </a:xfrm>
          <a:prstGeom prst="rect">
            <a:avLst/>
          </a:prstGeom>
        </p:spPr>
      </p:pic>
      <p:pic>
        <p:nvPicPr>
          <p:cNvPr id="5" name="Picture 4" descr="A blue and black arrow&#10;&#10;Description automatically generated">
            <a:extLst>
              <a:ext uri="{FF2B5EF4-FFF2-40B4-BE49-F238E27FC236}">
                <a16:creationId xmlns:a16="http://schemas.microsoft.com/office/drawing/2014/main" id="{1C5CEE1D-26EF-88F7-2249-F127B5456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3" b="3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3EBB1B-8DD2-FA5F-41BD-CCE8DFC405DB}"/>
              </a:ext>
            </a:extLst>
          </p:cNvPr>
          <p:cNvCxnSpPr/>
          <p:nvPr userDrawn="1"/>
        </p:nvCxnSpPr>
        <p:spPr>
          <a:xfrm>
            <a:off x="8298511" y="4429255"/>
            <a:ext cx="343628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E0D5A2-3887-B256-4DB1-72FFA894226A}"/>
              </a:ext>
            </a:extLst>
          </p:cNvPr>
          <p:cNvCxnSpPr/>
          <p:nvPr userDrawn="1"/>
        </p:nvCxnSpPr>
        <p:spPr>
          <a:xfrm>
            <a:off x="8298511" y="5256234"/>
            <a:ext cx="343628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D47E329F-17C1-CF40-525C-D59D882528C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21860" y="4461338"/>
            <a:ext cx="2989592" cy="766917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Location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524AEF5-E3B5-88A9-492B-52258CD22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166" y="1155273"/>
            <a:ext cx="2952980" cy="254694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4DCC53C-5C9E-4E61-8AC2-1FE2D638B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98" b="2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7105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C33B67A-6F9B-B777-F698-0A1C83A3A6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4992" y="0"/>
            <a:ext cx="4977007" cy="6873875"/>
          </a:xfrm>
          <a:custGeom>
            <a:avLst/>
            <a:gdLst>
              <a:gd name="connsiteX0" fmla="*/ 929108 w 4977007"/>
              <a:gd name="connsiteY0" fmla="*/ 0 h 6873875"/>
              <a:gd name="connsiteX1" fmla="*/ 1515648 w 4977007"/>
              <a:gd name="connsiteY1" fmla="*/ 0 h 6873875"/>
              <a:gd name="connsiteX2" fmla="*/ 4977007 w 4977007"/>
              <a:gd name="connsiteY2" fmla="*/ 0 h 6873875"/>
              <a:gd name="connsiteX3" fmla="*/ 4977007 w 4977007"/>
              <a:gd name="connsiteY3" fmla="*/ 6873875 h 6873875"/>
              <a:gd name="connsiteX4" fmla="*/ 4047899 w 4977007"/>
              <a:gd name="connsiteY4" fmla="*/ 6873875 h 6873875"/>
              <a:gd name="connsiteX5" fmla="*/ 1515648 w 4977007"/>
              <a:gd name="connsiteY5" fmla="*/ 6873875 h 6873875"/>
              <a:gd name="connsiteX6" fmla="*/ 0 w 4977007"/>
              <a:gd name="connsiteY6" fmla="*/ 6873875 h 687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7007" h="6873875">
                <a:moveTo>
                  <a:pt x="929108" y="0"/>
                </a:moveTo>
                <a:lnTo>
                  <a:pt x="1515648" y="0"/>
                </a:lnTo>
                <a:lnTo>
                  <a:pt x="4977007" y="0"/>
                </a:lnTo>
                <a:lnTo>
                  <a:pt x="4977007" y="6873875"/>
                </a:lnTo>
                <a:lnTo>
                  <a:pt x="4047899" y="6873875"/>
                </a:lnTo>
                <a:lnTo>
                  <a:pt x="1515648" y="6873875"/>
                </a:lnTo>
                <a:lnTo>
                  <a:pt x="0" y="68738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FB2CA-C78F-1A01-CDD6-8D8F9850E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831" y="307976"/>
            <a:ext cx="9300881" cy="8225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9A7CC-A274-FF86-5BF5-6FB15F39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32" y="1953064"/>
            <a:ext cx="6307160" cy="43513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1A52D-636F-04A9-1DC1-89754A19727C}"/>
              </a:ext>
            </a:extLst>
          </p:cNvPr>
          <p:cNvSpPr txBox="1"/>
          <p:nvPr userDrawn="1"/>
        </p:nvSpPr>
        <p:spPr>
          <a:xfrm>
            <a:off x="4431323" y="-10691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F5E9893-BE02-97A7-7098-D7E2CAED5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15446"/>
            <a:ext cx="943684" cy="68888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7FBA2-66CC-6769-4378-CD835402DF6C}"/>
              </a:ext>
            </a:extLst>
          </p:cNvPr>
          <p:cNvCxnSpPr>
            <a:cxnSpLocks/>
          </p:cNvCxnSpPr>
          <p:nvPr userDrawn="1"/>
        </p:nvCxnSpPr>
        <p:spPr>
          <a:xfrm>
            <a:off x="726510" y="1130520"/>
            <a:ext cx="996054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9A635AD2-109B-E9E9-3F9A-0DA05D1909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6901" y="307976"/>
            <a:ext cx="999945" cy="86245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B532A-9CF5-22CE-73EF-1CF25F9D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7831" y="6431656"/>
            <a:ext cx="7245570" cy="365125"/>
          </a:xfrm>
        </p:spPr>
        <p:txBody>
          <a:bodyPr/>
          <a:lstStyle/>
          <a:p>
            <a:r>
              <a:rPr lang="en-GB"/>
              <a:t>©2024 CableLabs​</a:t>
            </a:r>
          </a:p>
        </p:txBody>
      </p:sp>
    </p:spTree>
    <p:extLst>
      <p:ext uri="{BB962C8B-B14F-4D97-AF65-F5344CB8AC3E}">
        <p14:creationId xmlns:p14="http://schemas.microsoft.com/office/powerpoint/2010/main" val="22772294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05494B6-904C-56B4-D4F5-2E840453BD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22395" y="-15876"/>
            <a:ext cx="6869604" cy="6889750"/>
          </a:xfrm>
          <a:custGeom>
            <a:avLst/>
            <a:gdLst>
              <a:gd name="connsiteX0" fmla="*/ 2821705 w 6869604"/>
              <a:gd name="connsiteY0" fmla="*/ 0 h 6889750"/>
              <a:gd name="connsiteX1" fmla="*/ 3408245 w 6869604"/>
              <a:gd name="connsiteY1" fmla="*/ 0 h 6889750"/>
              <a:gd name="connsiteX2" fmla="*/ 6869604 w 6869604"/>
              <a:gd name="connsiteY2" fmla="*/ 0 h 6889750"/>
              <a:gd name="connsiteX3" fmla="*/ 6869604 w 6869604"/>
              <a:gd name="connsiteY3" fmla="*/ 6873875 h 6889750"/>
              <a:gd name="connsiteX4" fmla="*/ 5940496 w 6869604"/>
              <a:gd name="connsiteY4" fmla="*/ 6873875 h 6889750"/>
              <a:gd name="connsiteX5" fmla="*/ 4977007 w 6869604"/>
              <a:gd name="connsiteY5" fmla="*/ 6873875 h 6889750"/>
              <a:gd name="connsiteX6" fmla="*/ 4977007 w 6869604"/>
              <a:gd name="connsiteY6" fmla="*/ 6889750 h 6889750"/>
              <a:gd name="connsiteX7" fmla="*/ 4047899 w 6869604"/>
              <a:gd name="connsiteY7" fmla="*/ 6889750 h 6889750"/>
              <a:gd name="connsiteX8" fmla="*/ 1515648 w 6869604"/>
              <a:gd name="connsiteY8" fmla="*/ 6889750 h 6889750"/>
              <a:gd name="connsiteX9" fmla="*/ 0 w 6869604"/>
              <a:gd name="connsiteY9" fmla="*/ 6889750 h 6889750"/>
              <a:gd name="connsiteX10" fmla="*/ 929108 w 6869604"/>
              <a:gd name="connsiteY10" fmla="*/ 15875 h 6889750"/>
              <a:gd name="connsiteX11" fmla="*/ 1515648 w 6869604"/>
              <a:gd name="connsiteY11" fmla="*/ 15875 h 6889750"/>
              <a:gd name="connsiteX12" fmla="*/ 2819560 w 6869604"/>
              <a:gd name="connsiteY12" fmla="*/ 15875 h 688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69604" h="6889750">
                <a:moveTo>
                  <a:pt x="2821705" y="0"/>
                </a:moveTo>
                <a:lnTo>
                  <a:pt x="3408245" y="0"/>
                </a:lnTo>
                <a:lnTo>
                  <a:pt x="6869604" y="0"/>
                </a:lnTo>
                <a:lnTo>
                  <a:pt x="6869604" y="6873875"/>
                </a:lnTo>
                <a:lnTo>
                  <a:pt x="5940496" y="6873875"/>
                </a:lnTo>
                <a:lnTo>
                  <a:pt x="4977007" y="6873875"/>
                </a:lnTo>
                <a:lnTo>
                  <a:pt x="4977007" y="6889750"/>
                </a:lnTo>
                <a:lnTo>
                  <a:pt x="4047899" y="6889750"/>
                </a:lnTo>
                <a:lnTo>
                  <a:pt x="1515648" y="6889750"/>
                </a:lnTo>
                <a:lnTo>
                  <a:pt x="0" y="6889750"/>
                </a:lnTo>
                <a:lnTo>
                  <a:pt x="929108" y="15875"/>
                </a:lnTo>
                <a:lnTo>
                  <a:pt x="1515648" y="15875"/>
                </a:lnTo>
                <a:lnTo>
                  <a:pt x="2819560" y="158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BFB2CA-C78F-1A01-CDD6-8D8F9850E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831" y="307976"/>
            <a:ext cx="9964541" cy="822544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9A7CC-A274-FF86-5BF5-6FB15F39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32" y="2387872"/>
            <a:ext cx="4174531" cy="352878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1A52D-636F-04A9-1DC1-89754A19727C}"/>
              </a:ext>
            </a:extLst>
          </p:cNvPr>
          <p:cNvSpPr txBox="1"/>
          <p:nvPr userDrawn="1"/>
        </p:nvSpPr>
        <p:spPr>
          <a:xfrm>
            <a:off x="4431323" y="-10691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757773C-7892-E92C-1292-390DDF7CE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6687" y="2194303"/>
            <a:ext cx="729583" cy="54273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0A86D3-9116-8213-B3DC-A085BFD06C37}"/>
              </a:ext>
            </a:extLst>
          </p:cNvPr>
          <p:cNvCxnSpPr>
            <a:cxnSpLocks/>
          </p:cNvCxnSpPr>
          <p:nvPr userDrawn="1"/>
        </p:nvCxnSpPr>
        <p:spPr>
          <a:xfrm>
            <a:off x="0" y="1130520"/>
            <a:ext cx="1054691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DFC21A61-BAAF-1ECE-786C-5AEEA967E9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9" b="19"/>
          <a:stretch/>
        </p:blipFill>
        <p:spPr>
          <a:xfrm>
            <a:off x="10806901" y="307976"/>
            <a:ext cx="999633" cy="86245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167F1-6D10-A70B-F860-CA53F6278A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©2024 CableLabs​</a:t>
            </a:r>
          </a:p>
        </p:txBody>
      </p:sp>
    </p:spTree>
    <p:extLst>
      <p:ext uri="{BB962C8B-B14F-4D97-AF65-F5344CB8AC3E}">
        <p14:creationId xmlns:p14="http://schemas.microsoft.com/office/powerpoint/2010/main" val="405426797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8A0C6E-D376-149D-253B-C7AADB833DDB}"/>
              </a:ext>
            </a:extLst>
          </p:cNvPr>
          <p:cNvCxnSpPr>
            <a:cxnSpLocks/>
          </p:cNvCxnSpPr>
          <p:nvPr userDrawn="1"/>
        </p:nvCxnSpPr>
        <p:spPr>
          <a:xfrm>
            <a:off x="0" y="1130520"/>
            <a:ext cx="1054691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7595A0DD-AFDF-483B-8743-7EAD875D3F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/>
        </p:blipFill>
        <p:spPr>
          <a:xfrm>
            <a:off x="10806901" y="307976"/>
            <a:ext cx="999633" cy="862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FB2CA-C78F-1A01-CDD6-8D8F9850E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832" y="307976"/>
            <a:ext cx="9575870" cy="8225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9A7CC-A274-FF86-5BF5-6FB15F39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32" y="1953064"/>
            <a:ext cx="9575870" cy="259766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1A52D-636F-04A9-1DC1-89754A19727C}"/>
              </a:ext>
            </a:extLst>
          </p:cNvPr>
          <p:cNvSpPr txBox="1"/>
          <p:nvPr userDrawn="1"/>
        </p:nvSpPr>
        <p:spPr>
          <a:xfrm>
            <a:off x="4431323" y="-10691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EE94819-F753-782A-B5D7-2F0E35DB26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9525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1D8C2AE-A613-2152-82EA-B4943A8887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423665" y="1478404"/>
            <a:ext cx="768333" cy="537959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D3E52B-F5C5-A058-1C81-FA7AD4B6FE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47945" y="4906940"/>
            <a:ext cx="7239105" cy="820534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chemeClr val="accent3"/>
                </a:solidFill>
              </a:defRPr>
            </a:lvl1pPr>
            <a:lvl2pPr marL="457200" indent="0">
              <a:buNone/>
              <a:defRPr sz="4800">
                <a:solidFill>
                  <a:schemeClr val="accent3"/>
                </a:solidFill>
              </a:defRPr>
            </a:lvl2pPr>
            <a:lvl3pPr marL="914400" indent="0">
              <a:buNone/>
              <a:defRPr sz="4400">
                <a:solidFill>
                  <a:schemeClr val="accent3"/>
                </a:solidFill>
              </a:defRPr>
            </a:lvl3pPr>
            <a:lvl4pPr marL="1371600" indent="0">
              <a:buNone/>
              <a:defRPr sz="4000">
                <a:solidFill>
                  <a:schemeClr val="accent3"/>
                </a:solidFill>
              </a:defRPr>
            </a:lvl4pPr>
            <a:lvl5pPr marL="1828800" indent="0">
              <a:buNone/>
              <a:defRPr sz="40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E0D46-3F5E-B6C1-098D-E2CCAA5C3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©2024 CableLabs​</a:t>
            </a:r>
          </a:p>
        </p:txBody>
      </p:sp>
    </p:spTree>
    <p:extLst>
      <p:ext uri="{BB962C8B-B14F-4D97-AF65-F5344CB8AC3E}">
        <p14:creationId xmlns:p14="http://schemas.microsoft.com/office/powerpoint/2010/main" val="30656973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8A0C6E-D376-149D-253B-C7AADB833DDB}"/>
              </a:ext>
            </a:extLst>
          </p:cNvPr>
          <p:cNvCxnSpPr>
            <a:cxnSpLocks/>
          </p:cNvCxnSpPr>
          <p:nvPr userDrawn="1"/>
        </p:nvCxnSpPr>
        <p:spPr>
          <a:xfrm>
            <a:off x="0" y="1130520"/>
            <a:ext cx="1054691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EBFB2CA-C78F-1A01-CDD6-8D8F9850E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832" y="307976"/>
            <a:ext cx="9575870" cy="822544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9A7CC-A274-FF86-5BF5-6FB15F394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32" y="1953064"/>
            <a:ext cx="5188168" cy="259766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1A52D-636F-04A9-1DC1-89754A19727C}"/>
              </a:ext>
            </a:extLst>
          </p:cNvPr>
          <p:cNvSpPr txBox="1"/>
          <p:nvPr userDrawn="1"/>
        </p:nvSpPr>
        <p:spPr>
          <a:xfrm>
            <a:off x="4431323" y="-10691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EE94819-F753-782A-B5D7-2F0E35DB2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525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1D8C2AE-A613-2152-82EA-B4943A888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423665" y="1478404"/>
            <a:ext cx="768333" cy="537959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AA438-B869-779F-235C-4971FB986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©2024 CableLabs​</a:t>
            </a:r>
          </a:p>
        </p:txBody>
      </p:sp>
    </p:spTree>
    <p:extLst>
      <p:ext uri="{BB962C8B-B14F-4D97-AF65-F5344CB8AC3E}">
        <p14:creationId xmlns:p14="http://schemas.microsoft.com/office/powerpoint/2010/main" val="401090132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FB2CA-C78F-1A01-CDD6-8D8F9850E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832" y="307976"/>
            <a:ext cx="9438668" cy="8225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1A52D-636F-04A9-1DC1-89754A19727C}"/>
              </a:ext>
            </a:extLst>
          </p:cNvPr>
          <p:cNvSpPr txBox="1"/>
          <p:nvPr userDrawn="1"/>
        </p:nvSpPr>
        <p:spPr>
          <a:xfrm>
            <a:off x="4431323" y="-10691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7FBA2-66CC-6769-4378-CD835402DF6C}"/>
              </a:ext>
            </a:extLst>
          </p:cNvPr>
          <p:cNvCxnSpPr>
            <a:cxnSpLocks/>
          </p:cNvCxnSpPr>
          <p:nvPr userDrawn="1"/>
        </p:nvCxnSpPr>
        <p:spPr>
          <a:xfrm>
            <a:off x="0" y="1130520"/>
            <a:ext cx="1054691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8E6374BC-FAEF-1C21-7371-17547807F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15446"/>
            <a:ext cx="943684" cy="688889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C918A54-4856-340E-69DA-703523A688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9" b="19"/>
          <a:stretch/>
        </p:blipFill>
        <p:spPr>
          <a:xfrm>
            <a:off x="10806901" y="307976"/>
            <a:ext cx="999633" cy="86245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89D01-B7C9-1C4A-901B-2335E60BE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©2024 CableLabs​</a:t>
            </a:r>
          </a:p>
        </p:txBody>
      </p:sp>
    </p:spTree>
    <p:extLst>
      <p:ext uri="{BB962C8B-B14F-4D97-AF65-F5344CB8AC3E}">
        <p14:creationId xmlns:p14="http://schemas.microsoft.com/office/powerpoint/2010/main" val="180210587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FB2CA-C78F-1A01-CDD6-8D8F9850E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832" y="307976"/>
            <a:ext cx="9438668" cy="8225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1A52D-636F-04A9-1DC1-89754A19727C}"/>
              </a:ext>
            </a:extLst>
          </p:cNvPr>
          <p:cNvSpPr txBox="1"/>
          <p:nvPr userDrawn="1"/>
        </p:nvSpPr>
        <p:spPr>
          <a:xfrm>
            <a:off x="4431323" y="-10691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7FBA2-66CC-6769-4378-CD835402DF6C}"/>
              </a:ext>
            </a:extLst>
          </p:cNvPr>
          <p:cNvCxnSpPr>
            <a:cxnSpLocks/>
          </p:cNvCxnSpPr>
          <p:nvPr userDrawn="1"/>
        </p:nvCxnSpPr>
        <p:spPr>
          <a:xfrm>
            <a:off x="0" y="1130520"/>
            <a:ext cx="1054691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8E6374BC-FAEF-1C21-7371-17547807F0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-15446"/>
            <a:ext cx="943684" cy="688889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C00A4E-4955-AE5C-57E8-B4EF067041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©2024 CableLabs​</a:t>
            </a:r>
          </a:p>
        </p:txBody>
      </p:sp>
    </p:spTree>
    <p:extLst>
      <p:ext uri="{BB962C8B-B14F-4D97-AF65-F5344CB8AC3E}">
        <p14:creationId xmlns:p14="http://schemas.microsoft.com/office/powerpoint/2010/main" val="16217756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7000">
              <a:schemeClr val="accent1"/>
            </a:gs>
            <a:gs pos="100000">
              <a:schemeClr val="accent2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BA419E1-1570-99D7-0F02-1223D278D8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52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BFB2CA-C78F-1A01-CDD6-8D8F9850E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832" y="307976"/>
            <a:ext cx="9438668" cy="822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1A52D-636F-04A9-1DC1-89754A19727C}"/>
              </a:ext>
            </a:extLst>
          </p:cNvPr>
          <p:cNvSpPr txBox="1"/>
          <p:nvPr userDrawn="1"/>
        </p:nvSpPr>
        <p:spPr>
          <a:xfrm>
            <a:off x="4431323" y="-10691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87FBA2-66CC-6769-4378-CD835402DF6C}"/>
              </a:ext>
            </a:extLst>
          </p:cNvPr>
          <p:cNvCxnSpPr>
            <a:cxnSpLocks/>
          </p:cNvCxnSpPr>
          <p:nvPr userDrawn="1"/>
        </p:nvCxnSpPr>
        <p:spPr>
          <a:xfrm>
            <a:off x="0" y="1130520"/>
            <a:ext cx="1054691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6A2FC432-A164-CC2C-2025-1CFC56453E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6901" y="307976"/>
            <a:ext cx="999945" cy="86245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2B8242-3DB1-0C46-EF54-DA2F1FF9FA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©2024 CableLabs​</a:t>
            </a:r>
          </a:p>
        </p:txBody>
      </p:sp>
    </p:spTree>
    <p:extLst>
      <p:ext uri="{BB962C8B-B14F-4D97-AF65-F5344CB8AC3E}">
        <p14:creationId xmlns:p14="http://schemas.microsoft.com/office/powerpoint/2010/main" val="194686086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21000">
              <a:schemeClr val="accent1"/>
            </a:gs>
            <a:gs pos="100000">
              <a:schemeClr val="accent2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467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gradFill flip="none" rotWithShape="1">
          <a:gsLst>
            <a:gs pos="17000">
              <a:schemeClr val="accent1"/>
            </a:gs>
            <a:gs pos="100000">
              <a:schemeClr val="accent2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01A52D-636F-04A9-1DC1-89754A19727C}"/>
              </a:ext>
            </a:extLst>
          </p:cNvPr>
          <p:cNvSpPr txBox="1"/>
          <p:nvPr userDrawn="1"/>
        </p:nvSpPr>
        <p:spPr>
          <a:xfrm>
            <a:off x="4431323" y="-10691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08306F-8695-2520-B504-534A9F4F98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8290" y="409570"/>
            <a:ext cx="2179292" cy="187963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C88522D-9DBE-1E4C-AA51-8EFA37F9A3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56776">
            <a:off x="581091" y="3599500"/>
            <a:ext cx="2187114" cy="1139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EBE588B-AB88-3A77-858B-E9503EE317C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62497" y="-2059388"/>
            <a:ext cx="3286235" cy="5728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D0055C-05E4-EB4D-90F2-673187C25096}"/>
              </a:ext>
            </a:extLst>
          </p:cNvPr>
          <p:cNvSpPr txBox="1"/>
          <p:nvPr userDrawn="1"/>
        </p:nvSpPr>
        <p:spPr>
          <a:xfrm>
            <a:off x="3411793" y="2848214"/>
            <a:ext cx="67161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>
                <a:solidFill>
                  <a:schemeClr val="bg1"/>
                </a:solidFill>
                <a:latin typeface="Gill Sans MT" panose="020B0502020104020203" pitchFamily="34" charset="77"/>
              </a:rPr>
              <a:t>THANK YOU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DDFD87CA-3DBF-C50A-6ED0-80EB6238B0E0}"/>
              </a:ext>
            </a:extLst>
          </p:cNvPr>
          <p:cNvSpPr/>
          <p:nvPr userDrawn="1"/>
        </p:nvSpPr>
        <p:spPr>
          <a:xfrm rot="16200000" flipH="1">
            <a:off x="-3818466" y="2088794"/>
            <a:ext cx="5219765" cy="8954598"/>
          </a:xfrm>
          <a:custGeom>
            <a:avLst/>
            <a:gdLst>
              <a:gd name="connsiteX0" fmla="*/ 0 w 5219765"/>
              <a:gd name="connsiteY0" fmla="*/ 8954599 h 8954598"/>
              <a:gd name="connsiteX1" fmla="*/ 5219765 w 5219765"/>
              <a:gd name="connsiteY1" fmla="*/ 4915742 h 8954598"/>
              <a:gd name="connsiteX2" fmla="*/ 4249485 w 5219765"/>
              <a:gd name="connsiteY2" fmla="*/ 4520936 h 8954598"/>
              <a:gd name="connsiteX3" fmla="*/ 2107549 w 5219765"/>
              <a:gd name="connsiteY3" fmla="*/ 6178317 h 8954598"/>
              <a:gd name="connsiteX4" fmla="*/ 4621237 w 5219765"/>
              <a:gd name="connsiteY4" fmla="*/ 0 h 8954598"/>
              <a:gd name="connsiteX5" fmla="*/ 3440593 w 5219765"/>
              <a:gd name="connsiteY5" fmla="*/ 497840 h 8954598"/>
              <a:gd name="connsiteX6" fmla="*/ 0 w 5219765"/>
              <a:gd name="connsiteY6" fmla="*/ 8954599 h 895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9765" h="8954598">
                <a:moveTo>
                  <a:pt x="0" y="8954599"/>
                </a:moveTo>
                <a:lnTo>
                  <a:pt x="5219765" y="4915742"/>
                </a:lnTo>
                <a:lnTo>
                  <a:pt x="4249485" y="4520936"/>
                </a:lnTo>
                <a:lnTo>
                  <a:pt x="2107549" y="6178317"/>
                </a:lnTo>
                <a:lnTo>
                  <a:pt x="4621237" y="0"/>
                </a:lnTo>
                <a:lnTo>
                  <a:pt x="3440593" y="497840"/>
                </a:lnTo>
                <a:lnTo>
                  <a:pt x="0" y="8954599"/>
                </a:lnTo>
                <a:close/>
              </a:path>
            </a:pathLst>
          </a:custGeom>
          <a:gradFill>
            <a:gsLst>
              <a:gs pos="0">
                <a:srgbClr val="0000FF"/>
              </a:gs>
              <a:gs pos="63000">
                <a:srgbClr val="000066"/>
              </a:gs>
            </a:gsLst>
            <a:lin ang="19200165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DAD6AB-02E8-D149-908A-12374921F75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3663816" y="4075479"/>
            <a:ext cx="8528184" cy="278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135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B26E77-4BCC-937E-2893-CFB585D3A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5875"/>
            <a:ext cx="6174456" cy="6873875"/>
          </a:xfrm>
          <a:custGeom>
            <a:avLst/>
            <a:gdLst>
              <a:gd name="connsiteX0" fmla="*/ 0 w 6174456"/>
              <a:gd name="connsiteY0" fmla="*/ 0 h 6873875"/>
              <a:gd name="connsiteX1" fmla="*/ 6174456 w 6174456"/>
              <a:gd name="connsiteY1" fmla="*/ 0 h 6873875"/>
              <a:gd name="connsiteX2" fmla="*/ 4315308 w 6174456"/>
              <a:gd name="connsiteY2" fmla="*/ 6873875 h 6873875"/>
              <a:gd name="connsiteX3" fmla="*/ 0 w 6174456"/>
              <a:gd name="connsiteY3" fmla="*/ 6873875 h 687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4456" h="6873875">
                <a:moveTo>
                  <a:pt x="0" y="0"/>
                </a:moveTo>
                <a:lnTo>
                  <a:pt x="6174456" y="0"/>
                </a:lnTo>
                <a:lnTo>
                  <a:pt x="4315308" y="6873875"/>
                </a:lnTo>
                <a:lnTo>
                  <a:pt x="0" y="68738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968F0A-12E8-F734-098D-E0BF4002E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25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469D6-9141-CEBD-C245-7A313AF5C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7961" y="1971419"/>
            <a:ext cx="5185775" cy="1820468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2400D-3F7B-8F65-CE85-5809B04B7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7961" y="4338594"/>
            <a:ext cx="5185775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Gill Sans MT" panose="020B050202010402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6CD527D-A59D-6C65-B94B-4DBDDA6C78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0511" y="1354183"/>
            <a:ext cx="2768233" cy="2387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76374E5-93CD-5CF1-E45C-4A5B6232B7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4879" y="-15447"/>
            <a:ext cx="2245761" cy="20756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F235E9-15B2-DBC7-3713-440A3B31C5F4}"/>
              </a:ext>
            </a:extLst>
          </p:cNvPr>
          <p:cNvCxnSpPr/>
          <p:nvPr userDrawn="1"/>
        </p:nvCxnSpPr>
        <p:spPr>
          <a:xfrm>
            <a:off x="1440511" y="4334005"/>
            <a:ext cx="276823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A74820-C81A-A6C8-444A-63DFEDE33A3E}"/>
              </a:ext>
            </a:extLst>
          </p:cNvPr>
          <p:cNvCxnSpPr/>
          <p:nvPr userDrawn="1"/>
        </p:nvCxnSpPr>
        <p:spPr>
          <a:xfrm>
            <a:off x="1440511" y="4837134"/>
            <a:ext cx="276823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B3A78EF-068D-F11F-A5C8-8489500F6C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4808" y="4378614"/>
            <a:ext cx="2179637" cy="42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230905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2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B26E77-4BCC-937E-2893-CFB585D3A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5875"/>
            <a:ext cx="6174456" cy="6873875"/>
          </a:xfrm>
          <a:custGeom>
            <a:avLst/>
            <a:gdLst>
              <a:gd name="connsiteX0" fmla="*/ 0 w 6174456"/>
              <a:gd name="connsiteY0" fmla="*/ 0 h 6873875"/>
              <a:gd name="connsiteX1" fmla="*/ 6174456 w 6174456"/>
              <a:gd name="connsiteY1" fmla="*/ 0 h 6873875"/>
              <a:gd name="connsiteX2" fmla="*/ 4315308 w 6174456"/>
              <a:gd name="connsiteY2" fmla="*/ 6873875 h 6873875"/>
              <a:gd name="connsiteX3" fmla="*/ 0 w 6174456"/>
              <a:gd name="connsiteY3" fmla="*/ 6873875 h 687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4456" h="6873875">
                <a:moveTo>
                  <a:pt x="0" y="0"/>
                </a:moveTo>
                <a:lnTo>
                  <a:pt x="6174456" y="0"/>
                </a:lnTo>
                <a:lnTo>
                  <a:pt x="4315308" y="6873875"/>
                </a:lnTo>
                <a:lnTo>
                  <a:pt x="0" y="68738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469D6-9141-CEBD-C245-7A313AF5CD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961" y="1971419"/>
            <a:ext cx="5185775" cy="1820468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2400D-3F7B-8F65-CE85-5809B04B7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7961" y="4338594"/>
            <a:ext cx="5185775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Gill Sans MT" panose="020B050202010402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6CD527D-A59D-6C65-B94B-4DBDDA6C7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0511" y="1354183"/>
            <a:ext cx="2768233" cy="2387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76374E5-93CD-5CF1-E45C-4A5B6232B7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4879" y="-15447"/>
            <a:ext cx="2245761" cy="20756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F235E9-15B2-DBC7-3713-440A3B31C5F4}"/>
              </a:ext>
            </a:extLst>
          </p:cNvPr>
          <p:cNvCxnSpPr/>
          <p:nvPr userDrawn="1"/>
        </p:nvCxnSpPr>
        <p:spPr>
          <a:xfrm>
            <a:off x="1440511" y="4334005"/>
            <a:ext cx="276823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A74820-C81A-A6C8-444A-63DFEDE33A3E}"/>
              </a:ext>
            </a:extLst>
          </p:cNvPr>
          <p:cNvCxnSpPr/>
          <p:nvPr userDrawn="1"/>
        </p:nvCxnSpPr>
        <p:spPr>
          <a:xfrm>
            <a:off x="1440511" y="4837134"/>
            <a:ext cx="2768233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B3A78EF-068D-F11F-A5C8-8489500F6C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4808" y="4378614"/>
            <a:ext cx="2179637" cy="4208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58488520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3">
    <p:bg>
      <p:bgPr>
        <a:gradFill flip="none" rotWithShape="1">
          <a:gsLst>
            <a:gs pos="13000">
              <a:schemeClr val="accent1"/>
            </a:gs>
            <a:gs pos="100000">
              <a:schemeClr val="accent2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F0D2A15-8319-3941-DC63-9C011A43A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469D6-9141-CEBD-C245-7A313AF5CD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8680" y="576572"/>
            <a:ext cx="6510987" cy="1820468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32400D-3F7B-8F65-CE85-5809B04B7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8680" y="2585621"/>
            <a:ext cx="5185775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3"/>
                </a:solidFill>
                <a:latin typeface="Gill Sans MT" panose="020B050202010402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6CD527D-A59D-6C65-B94B-4DBDDA6C78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6645" y="4050889"/>
            <a:ext cx="2768233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3987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08F7BB-2407-CC39-CC93-0101853371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939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01A52D-636F-04A9-1DC1-89754A19727C}"/>
              </a:ext>
            </a:extLst>
          </p:cNvPr>
          <p:cNvSpPr txBox="1"/>
          <p:nvPr userDrawn="1"/>
        </p:nvSpPr>
        <p:spPr>
          <a:xfrm>
            <a:off x="4431323" y="-10691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1E787DD-D718-4C35-27F2-086259E805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1305" y="1114815"/>
            <a:ext cx="5009390" cy="43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603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_2">
    <p:bg>
      <p:bgPr>
        <a:gradFill>
          <a:gsLst>
            <a:gs pos="17000">
              <a:schemeClr val="accent1"/>
            </a:gs>
            <a:gs pos="100000">
              <a:schemeClr val="accent2"/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01A52D-636F-04A9-1DC1-89754A19727C}"/>
              </a:ext>
            </a:extLst>
          </p:cNvPr>
          <p:cNvSpPr txBox="1"/>
          <p:nvPr userDrawn="1"/>
        </p:nvSpPr>
        <p:spPr>
          <a:xfrm>
            <a:off x="4431323" y="-10691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C338108-5C3F-62DA-41D1-8E54F42E6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1305" y="1114815"/>
            <a:ext cx="5009390" cy="43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948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_3">
    <p:bg>
      <p:bgPr>
        <a:gradFill flip="none" rotWithShape="1">
          <a:gsLst>
            <a:gs pos="17000">
              <a:schemeClr val="accent1"/>
            </a:gs>
            <a:gs pos="100000">
              <a:schemeClr val="accent2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7DF80D25-F3E1-9081-0482-B89B99EA4A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" r="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308306F-8695-2520-B504-534A9F4F98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5428" y="1513825"/>
            <a:ext cx="3824356" cy="32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5548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lding Slide_3">
    <p:bg>
      <p:bgPr>
        <a:gradFill flip="none" rotWithShape="1">
          <a:gsLst>
            <a:gs pos="17000">
              <a:schemeClr val="accent1"/>
            </a:gs>
            <a:gs pos="100000">
              <a:schemeClr val="accent2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CA6A7DF-1879-0CF7-EA43-4DEEDF2D2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" r="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01A52D-636F-04A9-1DC1-89754A19727C}"/>
              </a:ext>
            </a:extLst>
          </p:cNvPr>
          <p:cNvSpPr txBox="1"/>
          <p:nvPr userDrawn="1"/>
        </p:nvSpPr>
        <p:spPr>
          <a:xfrm>
            <a:off x="4431323" y="-10691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CA0013-0F46-1AA9-1DD2-CC7B4A208A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6426" y="1791383"/>
            <a:ext cx="6546715" cy="174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9778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_4">
    <p:bg>
      <p:bgPr>
        <a:gradFill>
          <a:gsLst>
            <a:gs pos="17000">
              <a:schemeClr val="accent1"/>
            </a:gs>
            <a:gs pos="100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88D6D1A-FE5C-2AB1-564A-708BD13F3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740"/>
          <a:stretch/>
        </p:blipFill>
        <p:spPr>
          <a:xfrm>
            <a:off x="24064" y="0"/>
            <a:ext cx="7908794" cy="6497053"/>
          </a:xfrm>
          <a:prstGeom prst="rect">
            <a:avLst/>
          </a:prstGeom>
        </p:spPr>
      </p:pic>
      <p:pic>
        <p:nvPicPr>
          <p:cNvPr id="5" name="Picture 4" descr="A blue and black arrow&#10;&#10;Description automatically generated">
            <a:extLst>
              <a:ext uri="{FF2B5EF4-FFF2-40B4-BE49-F238E27FC236}">
                <a16:creationId xmlns:a16="http://schemas.microsoft.com/office/drawing/2014/main" id="{1C5CEE1D-26EF-88F7-2249-F127B5456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3" b="3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3EBB1B-8DD2-FA5F-41BD-CCE8DFC405DB}"/>
              </a:ext>
            </a:extLst>
          </p:cNvPr>
          <p:cNvCxnSpPr/>
          <p:nvPr userDrawn="1"/>
        </p:nvCxnSpPr>
        <p:spPr>
          <a:xfrm>
            <a:off x="8298511" y="4429255"/>
            <a:ext cx="343628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E0D5A2-3887-B256-4DB1-72FFA894226A}"/>
              </a:ext>
            </a:extLst>
          </p:cNvPr>
          <p:cNvCxnSpPr/>
          <p:nvPr userDrawn="1"/>
        </p:nvCxnSpPr>
        <p:spPr>
          <a:xfrm>
            <a:off x="8298511" y="5256234"/>
            <a:ext cx="343628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D47E329F-17C1-CF40-525C-D59D882528C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21860" y="4461338"/>
            <a:ext cx="2989592" cy="766917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Location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3524AEF5-E3B5-88A9-492B-52258CD22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0166" y="1155273"/>
            <a:ext cx="2952980" cy="254694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4DCC53C-5C9E-4E61-8AC2-1FE2D638B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98" b="2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79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0B0236-911A-EB61-4205-A18C10049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365126"/>
            <a:ext cx="10712669" cy="822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AE190-87A4-DAF8-6ACB-A000206EC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ACE7F-DED7-BD74-77CA-A51838F64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43165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GB"/>
              <a:t>©2024 CableLabs​</a:t>
            </a:r>
          </a:p>
        </p:txBody>
      </p:sp>
    </p:spTree>
    <p:extLst>
      <p:ext uri="{BB962C8B-B14F-4D97-AF65-F5344CB8AC3E}">
        <p14:creationId xmlns:p14="http://schemas.microsoft.com/office/powerpoint/2010/main" val="148526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6" r:id="rId3"/>
    <p:sldLayoutId id="2147483661" r:id="rId4"/>
    <p:sldLayoutId id="2147483650" r:id="rId5"/>
    <p:sldLayoutId id="2147483669" r:id="rId6"/>
    <p:sldLayoutId id="2147483662" r:id="rId7"/>
    <p:sldLayoutId id="2147483677" r:id="rId8"/>
    <p:sldLayoutId id="2147483664" r:id="rId9"/>
    <p:sldLayoutId id="2147483675" r:id="rId10"/>
    <p:sldLayoutId id="2147483663" r:id="rId11"/>
    <p:sldLayoutId id="2147483665" r:id="rId12"/>
    <p:sldLayoutId id="2147483666" r:id="rId13"/>
    <p:sldLayoutId id="2147483672" r:id="rId14"/>
    <p:sldLayoutId id="2147483668" r:id="rId15"/>
    <p:sldLayoutId id="2147483671" r:id="rId16"/>
    <p:sldLayoutId id="2147483678" r:id="rId17"/>
    <p:sldLayoutId id="2147483670" r:id="rId18"/>
    <p:sldLayoutId id="2147483674" r:id="rId19"/>
    <p:sldLayoutId id="2147483679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accent1"/>
          </a:solidFill>
          <a:latin typeface="Gill Sans MT" panose="020B0502020104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in a crowd&#10;&#10;Description automatically generated">
            <a:extLst>
              <a:ext uri="{FF2B5EF4-FFF2-40B4-BE49-F238E27FC236}">
                <a16:creationId xmlns:a16="http://schemas.microsoft.com/office/drawing/2014/main" id="{F4B5F023-909F-F7A4-B501-931FC5DC42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9" r="-1" b="-1"/>
          <a:stretch/>
        </p:blipFill>
        <p:spPr>
          <a:xfrm>
            <a:off x="20" y="1282"/>
            <a:ext cx="12455892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C75702-1F33-E2B3-EFF5-009C2B50B5BC}"/>
              </a:ext>
            </a:extLst>
          </p:cNvPr>
          <p:cNvSpPr txBox="1"/>
          <p:nvPr/>
        </p:nvSpPr>
        <p:spPr>
          <a:xfrm>
            <a:off x="3002466" y="3116095"/>
            <a:ext cx="61833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377C2C-4F38-E574-5119-204485A180F6}"/>
              </a:ext>
            </a:extLst>
          </p:cNvPr>
          <p:cNvSpPr txBox="1"/>
          <p:nvPr/>
        </p:nvSpPr>
        <p:spPr>
          <a:xfrm>
            <a:off x="3049859" y="3244334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115B91-2C23-B6E3-FC15-41BB463387F1}"/>
              </a:ext>
            </a:extLst>
          </p:cNvPr>
          <p:cNvSpPr txBox="1"/>
          <p:nvPr/>
        </p:nvSpPr>
        <p:spPr>
          <a:xfrm>
            <a:off x="273205" y="297260"/>
            <a:ext cx="72873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Gill Sans MT" panose="020B0502020104020203" pitchFamily="34" charset="77"/>
                <a:cs typeface="Gill Sans" panose="020B0502020104020203" pitchFamily="34" charset="-79"/>
              </a:rPr>
              <a:t>Press Lounge &amp; Hours</a:t>
            </a:r>
            <a:endParaRPr lang="en-US" sz="3200" b="1" i="0" dirty="0">
              <a:solidFill>
                <a:schemeClr val="bg1"/>
              </a:solidFill>
              <a:effectLst/>
              <a:latin typeface="Gill Sans MT" panose="020B0502020104020203" pitchFamily="34" charset="77"/>
              <a:cs typeface="Gill Sans" panose="020B0502020104020203" pitchFamily="34" charset="-79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02E95A-FACA-D7E5-C87C-A974B1910D34}"/>
              </a:ext>
            </a:extLst>
          </p:cNvPr>
          <p:cNvSpPr txBox="1"/>
          <p:nvPr/>
        </p:nvSpPr>
        <p:spPr>
          <a:xfrm>
            <a:off x="907833" y="1516566"/>
            <a:ext cx="9575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Located on the exhibition floor, the lounge offers designated areas equipped for laptop charging, complimentary refreshments, and two exclusive private briefing rooms.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D6906D-254A-9D2E-4E13-EE5F53236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080356"/>
              </p:ext>
            </p:extLst>
          </p:nvPr>
        </p:nvGraphicFramePr>
        <p:xfrm>
          <a:off x="1892935" y="3057406"/>
          <a:ext cx="8128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93664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4785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Tuesday, September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10:45 am – 6:00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094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Wednesday, September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10:45 am – 6:00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8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Thursday, September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9:00 am – 1:00 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6436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9BE727C-FF3C-B79C-4A8F-DACD8CE6EC57}"/>
              </a:ext>
            </a:extLst>
          </p:cNvPr>
          <p:cNvSpPr txBox="1"/>
          <p:nvPr/>
        </p:nvSpPr>
        <p:spPr>
          <a:xfrm>
            <a:off x="907833" y="2688074"/>
            <a:ext cx="9575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dirty="0"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Open Hours</a:t>
            </a:r>
          </a:p>
        </p:txBody>
      </p:sp>
    </p:spTree>
    <p:extLst>
      <p:ext uri="{BB962C8B-B14F-4D97-AF65-F5344CB8AC3E}">
        <p14:creationId xmlns:p14="http://schemas.microsoft.com/office/powerpoint/2010/main" val="40362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chExpo">
      <a:dk1>
        <a:srgbClr val="000069"/>
      </a:dk1>
      <a:lt1>
        <a:srgbClr val="FFFFFF"/>
      </a:lt1>
      <a:dk2>
        <a:srgbClr val="44546A"/>
      </a:dk2>
      <a:lt2>
        <a:srgbClr val="E7E6E6"/>
      </a:lt2>
      <a:accent1>
        <a:srgbClr val="00006A"/>
      </a:accent1>
      <a:accent2>
        <a:srgbClr val="0000FF"/>
      </a:accent2>
      <a:accent3>
        <a:srgbClr val="00FF00"/>
      </a:accent3>
      <a:accent4>
        <a:srgbClr val="00FFFF"/>
      </a:accent4>
      <a:accent5>
        <a:srgbClr val="FE1D24"/>
      </a:accent5>
      <a:accent6>
        <a:srgbClr val="FE90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14661C1C3326449F5C86CA64571974" ma:contentTypeVersion="13" ma:contentTypeDescription="Create a new document." ma:contentTypeScope="" ma:versionID="b7376cd7a0d8bfca03846bd30eed679b">
  <xsd:schema xmlns:xsd="http://www.w3.org/2001/XMLSchema" xmlns:xs="http://www.w3.org/2001/XMLSchema" xmlns:p="http://schemas.microsoft.com/office/2006/metadata/properties" xmlns:ns2="8e3008f6-8101-4e4f-8e47-365eb481c9d4" xmlns:ns3="bf9acd17-26d5-4240-8ff8-c8bea4567c0e" targetNamespace="http://schemas.microsoft.com/office/2006/metadata/properties" ma:root="true" ma:fieldsID="99591491b6a79fa6e35fb54eb4e8b9cd" ns2:_="" ns3:_="">
    <xsd:import namespace="8e3008f6-8101-4e4f-8e47-365eb481c9d4"/>
    <xsd:import namespace="bf9acd17-26d5-4240-8ff8-c8bea4567c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3008f6-8101-4e4f-8e47-365eb481c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bf36c66-0480-478c-b226-0635da4b0a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9acd17-26d5-4240-8ff8-c8bea4567c0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72b0c28-2e60-4a66-9da1-e225a068fabd}" ma:internalName="TaxCatchAll" ma:showField="CatchAllData" ma:web="bf9acd17-26d5-4240-8ff8-c8bea4567c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9acd17-26d5-4240-8ff8-c8bea4567c0e" xsi:nil="true"/>
    <lcf76f155ced4ddcb4097134ff3c332f xmlns="8e3008f6-8101-4e4f-8e47-365eb481c9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FD5B99-F861-4B1E-9C92-D4540A12EB52}">
  <ds:schemaRefs>
    <ds:schemaRef ds:uri="8e3008f6-8101-4e4f-8e47-365eb481c9d4"/>
    <ds:schemaRef ds:uri="bf9acd17-26d5-4240-8ff8-c8bea4567c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80FE41-90EB-47D7-AD5F-A28651CE3C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9F1B13-DEFC-4977-8352-9455894CFC04}">
  <ds:schemaRefs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8e3008f6-8101-4e4f-8e47-365eb481c9d4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f9acd17-26d5-4240-8ff8-c8bea4567c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6570</TotalTime>
  <Words>59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Anne-Marie Jones</dc:creator>
  <cp:lastModifiedBy>Janelle Morse</cp:lastModifiedBy>
  <cp:revision>6</cp:revision>
  <dcterms:created xsi:type="dcterms:W3CDTF">2024-01-11T08:26:19Z</dcterms:created>
  <dcterms:modified xsi:type="dcterms:W3CDTF">2024-04-01T13:51:40Z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0x0101009314661C1C3326449F5C86CA64571974</vt:lpwstr>
  </property>
  <property fmtid="{D5CDD505-2E9C-101B-9397-08002B2CF9AE}" pid="3" name="MediaServiceImageTags">
    <vt:lpwstr/>
  </property>
</Properties>
</file>